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1" r:id="rId5"/>
    <p:sldId id="264" r:id="rId6"/>
    <p:sldId id="265" r:id="rId7"/>
    <p:sldId id="266" r:id="rId8"/>
    <p:sldId id="259" r:id="rId9"/>
    <p:sldId id="267" r:id="rId10"/>
    <p:sldId id="262" r:id="rId11"/>
    <p:sldId id="263" r:id="rId12"/>
    <p:sldId id="260" r:id="rId13"/>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Stil Yok, Tablo Kılavuzu">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6" d="100"/>
          <a:sy n="86" d="100"/>
        </p:scale>
        <p:origin x="708"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B5C942E1-C673-493C-B048-32A990A1D78E}" type="datetimeFigureOut">
              <a:rPr lang="tr-TR" smtClean="0"/>
              <a:t>1.03.2024</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F9548B51-29BD-4F31-854E-72AE50C0DB92}" type="slidenum">
              <a:rPr lang="tr-TR" smtClean="0"/>
              <a:t>‹#›</a:t>
            </a:fld>
            <a:endParaRPr lang="tr-TR"/>
          </a:p>
        </p:txBody>
      </p:sp>
    </p:spTree>
    <p:extLst>
      <p:ext uri="{BB962C8B-B14F-4D97-AF65-F5344CB8AC3E}">
        <p14:creationId xmlns:p14="http://schemas.microsoft.com/office/powerpoint/2010/main" val="20803574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B5C942E1-C673-493C-B048-32A990A1D78E}" type="datetimeFigureOut">
              <a:rPr lang="tr-TR" smtClean="0"/>
              <a:t>1.03.2024</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F9548B51-29BD-4F31-854E-72AE50C0DB92}" type="slidenum">
              <a:rPr lang="tr-TR" smtClean="0"/>
              <a:t>‹#›</a:t>
            </a:fld>
            <a:endParaRPr lang="tr-TR"/>
          </a:p>
        </p:txBody>
      </p:sp>
    </p:spTree>
    <p:extLst>
      <p:ext uri="{BB962C8B-B14F-4D97-AF65-F5344CB8AC3E}">
        <p14:creationId xmlns:p14="http://schemas.microsoft.com/office/powerpoint/2010/main" val="16973084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B5C942E1-C673-493C-B048-32A990A1D78E}" type="datetimeFigureOut">
              <a:rPr lang="tr-TR" smtClean="0"/>
              <a:t>1.03.2024</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F9548B51-29BD-4F31-854E-72AE50C0DB92}" type="slidenum">
              <a:rPr lang="tr-TR" smtClean="0"/>
              <a:t>‹#›</a:t>
            </a:fld>
            <a:endParaRPr lang="tr-TR"/>
          </a:p>
        </p:txBody>
      </p:sp>
    </p:spTree>
    <p:extLst>
      <p:ext uri="{BB962C8B-B14F-4D97-AF65-F5344CB8AC3E}">
        <p14:creationId xmlns:p14="http://schemas.microsoft.com/office/powerpoint/2010/main" val="27213445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B5C942E1-C673-493C-B048-32A990A1D78E}" type="datetimeFigureOut">
              <a:rPr lang="tr-TR" smtClean="0"/>
              <a:t>1.03.2024</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F9548B51-29BD-4F31-854E-72AE50C0DB92}" type="slidenum">
              <a:rPr lang="tr-TR" smtClean="0"/>
              <a:t>‹#›</a:t>
            </a:fld>
            <a:endParaRPr lang="tr-TR"/>
          </a:p>
        </p:txBody>
      </p:sp>
    </p:spTree>
    <p:extLst>
      <p:ext uri="{BB962C8B-B14F-4D97-AF65-F5344CB8AC3E}">
        <p14:creationId xmlns:p14="http://schemas.microsoft.com/office/powerpoint/2010/main" val="23929870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B5C942E1-C673-493C-B048-32A990A1D78E}" type="datetimeFigureOut">
              <a:rPr lang="tr-TR" smtClean="0"/>
              <a:t>1.03.2024</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F9548B51-29BD-4F31-854E-72AE50C0DB92}" type="slidenum">
              <a:rPr lang="tr-TR" smtClean="0"/>
              <a:t>‹#›</a:t>
            </a:fld>
            <a:endParaRPr lang="tr-TR"/>
          </a:p>
        </p:txBody>
      </p:sp>
    </p:spTree>
    <p:extLst>
      <p:ext uri="{BB962C8B-B14F-4D97-AF65-F5344CB8AC3E}">
        <p14:creationId xmlns:p14="http://schemas.microsoft.com/office/powerpoint/2010/main" val="6919504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B5C942E1-C673-493C-B048-32A990A1D78E}" type="datetimeFigureOut">
              <a:rPr lang="tr-TR" smtClean="0"/>
              <a:t>1.03.2024</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F9548B51-29BD-4F31-854E-72AE50C0DB92}" type="slidenum">
              <a:rPr lang="tr-TR" smtClean="0"/>
              <a:t>‹#›</a:t>
            </a:fld>
            <a:endParaRPr lang="tr-TR"/>
          </a:p>
        </p:txBody>
      </p:sp>
    </p:spTree>
    <p:extLst>
      <p:ext uri="{BB962C8B-B14F-4D97-AF65-F5344CB8AC3E}">
        <p14:creationId xmlns:p14="http://schemas.microsoft.com/office/powerpoint/2010/main" val="41727007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B5C942E1-C673-493C-B048-32A990A1D78E}" type="datetimeFigureOut">
              <a:rPr lang="tr-TR" smtClean="0"/>
              <a:t>1.03.2024</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F9548B51-29BD-4F31-854E-72AE50C0DB92}" type="slidenum">
              <a:rPr lang="tr-TR" smtClean="0"/>
              <a:t>‹#›</a:t>
            </a:fld>
            <a:endParaRPr lang="tr-TR"/>
          </a:p>
        </p:txBody>
      </p:sp>
    </p:spTree>
    <p:extLst>
      <p:ext uri="{BB962C8B-B14F-4D97-AF65-F5344CB8AC3E}">
        <p14:creationId xmlns:p14="http://schemas.microsoft.com/office/powerpoint/2010/main" val="32545023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B5C942E1-C673-493C-B048-32A990A1D78E}" type="datetimeFigureOut">
              <a:rPr lang="tr-TR" smtClean="0"/>
              <a:t>1.03.2024</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F9548B51-29BD-4F31-854E-72AE50C0DB92}" type="slidenum">
              <a:rPr lang="tr-TR" smtClean="0"/>
              <a:t>‹#›</a:t>
            </a:fld>
            <a:endParaRPr lang="tr-TR"/>
          </a:p>
        </p:txBody>
      </p:sp>
    </p:spTree>
    <p:extLst>
      <p:ext uri="{BB962C8B-B14F-4D97-AF65-F5344CB8AC3E}">
        <p14:creationId xmlns:p14="http://schemas.microsoft.com/office/powerpoint/2010/main" val="38232494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B5C942E1-C673-493C-B048-32A990A1D78E}" type="datetimeFigureOut">
              <a:rPr lang="tr-TR" smtClean="0"/>
              <a:t>1.03.2024</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F9548B51-29BD-4F31-854E-72AE50C0DB92}" type="slidenum">
              <a:rPr lang="tr-TR" smtClean="0"/>
              <a:t>‹#›</a:t>
            </a:fld>
            <a:endParaRPr lang="tr-TR"/>
          </a:p>
        </p:txBody>
      </p:sp>
    </p:spTree>
    <p:extLst>
      <p:ext uri="{BB962C8B-B14F-4D97-AF65-F5344CB8AC3E}">
        <p14:creationId xmlns:p14="http://schemas.microsoft.com/office/powerpoint/2010/main" val="25643403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B5C942E1-C673-493C-B048-32A990A1D78E}" type="datetimeFigureOut">
              <a:rPr lang="tr-TR" smtClean="0"/>
              <a:t>1.03.2024</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F9548B51-29BD-4F31-854E-72AE50C0DB92}" type="slidenum">
              <a:rPr lang="tr-TR" smtClean="0"/>
              <a:t>‹#›</a:t>
            </a:fld>
            <a:endParaRPr lang="tr-TR"/>
          </a:p>
        </p:txBody>
      </p:sp>
    </p:spTree>
    <p:extLst>
      <p:ext uri="{BB962C8B-B14F-4D97-AF65-F5344CB8AC3E}">
        <p14:creationId xmlns:p14="http://schemas.microsoft.com/office/powerpoint/2010/main" val="29117776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B5C942E1-C673-493C-B048-32A990A1D78E}" type="datetimeFigureOut">
              <a:rPr lang="tr-TR" smtClean="0"/>
              <a:t>1.03.2024</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F9548B51-29BD-4F31-854E-72AE50C0DB92}" type="slidenum">
              <a:rPr lang="tr-TR" smtClean="0"/>
              <a:t>‹#›</a:t>
            </a:fld>
            <a:endParaRPr lang="tr-TR"/>
          </a:p>
        </p:txBody>
      </p:sp>
    </p:spTree>
    <p:extLst>
      <p:ext uri="{BB962C8B-B14F-4D97-AF65-F5344CB8AC3E}">
        <p14:creationId xmlns:p14="http://schemas.microsoft.com/office/powerpoint/2010/main" val="10306200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5C942E1-C673-493C-B048-32A990A1D78E}" type="datetimeFigureOut">
              <a:rPr lang="tr-TR" smtClean="0"/>
              <a:t>1.03.2024</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9548B51-29BD-4F31-854E-72AE50C0DB92}" type="slidenum">
              <a:rPr lang="tr-TR" smtClean="0"/>
              <a:t>‹#›</a:t>
            </a:fld>
            <a:endParaRPr lang="tr-TR"/>
          </a:p>
        </p:txBody>
      </p:sp>
    </p:spTree>
    <p:extLst>
      <p:ext uri="{BB962C8B-B14F-4D97-AF65-F5344CB8AC3E}">
        <p14:creationId xmlns:p14="http://schemas.microsoft.com/office/powerpoint/2010/main" val="5338873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lt Başlık 2"/>
          <p:cNvSpPr>
            <a:spLocks noGrp="1"/>
          </p:cNvSpPr>
          <p:nvPr>
            <p:ph type="subTitle" idx="1"/>
          </p:nvPr>
        </p:nvSpPr>
        <p:spPr/>
        <p:txBody>
          <a:bodyPr/>
          <a:lstStyle/>
          <a:p>
            <a:r>
              <a:rPr lang="tr-TR" sz="2000" b="1" dirty="0" smtClean="0">
                <a:solidFill>
                  <a:srgbClr val="FF0000"/>
                </a:solidFill>
                <a:latin typeface="Calibri Light" panose="020F0302020204030204"/>
                <a:ea typeface="+mj-ea"/>
                <a:cs typeface="+mj-cs"/>
              </a:rPr>
              <a:t>III.HAFTA-1</a:t>
            </a:r>
          </a:p>
          <a:p>
            <a:r>
              <a:rPr lang="tr-TR" sz="2000" b="1" dirty="0" smtClean="0">
                <a:solidFill>
                  <a:srgbClr val="FF0000"/>
                </a:solidFill>
                <a:latin typeface="Calibri Light" panose="020F0302020204030204"/>
                <a:ea typeface="+mj-ea"/>
                <a:cs typeface="+mj-cs"/>
              </a:rPr>
              <a:t>I.REKREASYON </a:t>
            </a:r>
            <a:r>
              <a:rPr lang="tr-TR" sz="2000" b="1" dirty="0">
                <a:solidFill>
                  <a:srgbClr val="FF0000"/>
                </a:solidFill>
                <a:latin typeface="Calibri Light" panose="020F0302020204030204"/>
                <a:ea typeface="+mj-ea"/>
                <a:cs typeface="+mj-cs"/>
              </a:rPr>
              <a:t>VE TURİZM İLİŞKİSİ</a:t>
            </a:r>
            <a:endParaRPr lang="tr-TR" dirty="0"/>
          </a:p>
        </p:txBody>
      </p:sp>
    </p:spTree>
    <p:extLst>
      <p:ext uri="{BB962C8B-B14F-4D97-AF65-F5344CB8AC3E}">
        <p14:creationId xmlns:p14="http://schemas.microsoft.com/office/powerpoint/2010/main" val="4835237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365126"/>
            <a:ext cx="10515600" cy="671938"/>
          </a:xfrm>
        </p:spPr>
        <p:txBody>
          <a:bodyPr/>
          <a:lstStyle/>
          <a:p>
            <a:r>
              <a:rPr lang="tr-TR" sz="2000" b="1" dirty="0" smtClean="0">
                <a:solidFill>
                  <a:srgbClr val="FF0000"/>
                </a:solidFill>
              </a:rPr>
              <a:t>TURİZM VE REKREASYON FAALİYETLERİNE TALEBİN ARTIŞ NEDENLERİ</a:t>
            </a:r>
            <a:endParaRPr lang="tr-TR" dirty="0"/>
          </a:p>
        </p:txBody>
      </p:sp>
      <p:sp>
        <p:nvSpPr>
          <p:cNvPr id="3" name="İçerik Yer Tutucusu 2"/>
          <p:cNvSpPr>
            <a:spLocks noGrp="1"/>
          </p:cNvSpPr>
          <p:nvPr>
            <p:ph idx="1"/>
          </p:nvPr>
        </p:nvSpPr>
        <p:spPr>
          <a:xfrm>
            <a:off x="838200" y="959005"/>
            <a:ext cx="10515600" cy="5217958"/>
          </a:xfrm>
        </p:spPr>
        <p:txBody>
          <a:bodyPr>
            <a:normAutofit lnSpcReduction="10000"/>
          </a:bodyPr>
          <a:lstStyle/>
          <a:p>
            <a:pPr marL="0" indent="0">
              <a:buNone/>
            </a:pPr>
            <a:r>
              <a:rPr lang="tr-TR" sz="1800" dirty="0" smtClean="0"/>
              <a:t>1-Boş zamanların artışı</a:t>
            </a:r>
          </a:p>
          <a:p>
            <a:pPr marL="0" indent="0">
              <a:buNone/>
            </a:pPr>
            <a:r>
              <a:rPr lang="tr-TR" sz="1800" dirty="0" smtClean="0"/>
              <a:t>Bunlar;</a:t>
            </a:r>
          </a:p>
          <a:p>
            <a:pPr marL="0" indent="0">
              <a:buNone/>
            </a:pPr>
            <a:r>
              <a:rPr lang="tr-TR" sz="1800" dirty="0" smtClean="0"/>
              <a:t>*Çalışma günlerinin azalması</a:t>
            </a:r>
          </a:p>
          <a:p>
            <a:pPr marL="0" indent="0">
              <a:buNone/>
            </a:pPr>
            <a:r>
              <a:rPr lang="tr-TR" sz="1800" dirty="0" smtClean="0"/>
              <a:t>*Hafta tatili</a:t>
            </a:r>
          </a:p>
          <a:p>
            <a:pPr marL="0" indent="0">
              <a:buNone/>
            </a:pPr>
            <a:r>
              <a:rPr lang="tr-TR" sz="1800" dirty="0" smtClean="0"/>
              <a:t>*Yıllık izinler</a:t>
            </a:r>
          </a:p>
          <a:p>
            <a:pPr marL="0" indent="0">
              <a:buNone/>
            </a:pPr>
            <a:r>
              <a:rPr lang="tr-TR" sz="1800" dirty="0" smtClean="0"/>
              <a:t>*Emeklilik yaşının öne alınmasıdır. (Ülkemizde son yıllarda emeklilik yaşı ileriye alınmıştır. Fakat bunun yanında istekler doğrultusunda kamu erken emeklilik gibi uygulamalarda gerçekleştirmiştir.)</a:t>
            </a:r>
          </a:p>
          <a:p>
            <a:pPr marL="0" indent="0">
              <a:buNone/>
            </a:pPr>
            <a:r>
              <a:rPr lang="tr-TR" sz="1800" dirty="0" smtClean="0"/>
              <a:t>2-Gelir seviyesinin yükselmesi</a:t>
            </a:r>
          </a:p>
          <a:p>
            <a:pPr marL="0" indent="0">
              <a:buNone/>
            </a:pPr>
            <a:r>
              <a:rPr lang="tr-TR" sz="1800" dirty="0" smtClean="0"/>
              <a:t>3-Teknolojik gelişmeler</a:t>
            </a:r>
          </a:p>
          <a:p>
            <a:pPr marL="0" indent="0">
              <a:buNone/>
            </a:pPr>
            <a:r>
              <a:rPr lang="tr-TR" sz="1800" dirty="0" smtClean="0"/>
              <a:t>4-Şehirleşme eğilimleri</a:t>
            </a:r>
          </a:p>
          <a:p>
            <a:pPr marL="0" indent="0">
              <a:buNone/>
            </a:pPr>
            <a:r>
              <a:rPr lang="tr-TR" sz="1800" dirty="0" smtClean="0">
                <a:solidFill>
                  <a:srgbClr val="202124"/>
                </a:solidFill>
                <a:latin typeface="Google Sans"/>
              </a:rPr>
              <a:t>	Yıllık </a:t>
            </a:r>
            <a:r>
              <a:rPr lang="tr-TR" sz="1800" dirty="0">
                <a:solidFill>
                  <a:srgbClr val="202124"/>
                </a:solidFill>
                <a:latin typeface="Google Sans"/>
              </a:rPr>
              <a:t>nüfus artış hızı 2019 yılında binde 13,9 iken, 2020 yılında binde 5,5 oldu. Türkiye'de 2019 yılında %92,8 olan il ve ilçe merkezlerinde yaşayanların oranı, 2020 yılında %93 oldu. Diğer yandan </a:t>
            </a:r>
            <a:r>
              <a:rPr lang="tr-TR" sz="1800" dirty="0">
                <a:solidFill>
                  <a:srgbClr val="040C28"/>
                </a:solidFill>
                <a:latin typeface="Google Sans"/>
              </a:rPr>
              <a:t>belde ve köylerde yaşayanların oranı %7,2'den %7'ye düştü</a:t>
            </a:r>
            <a:r>
              <a:rPr lang="tr-TR" sz="1800" dirty="0" smtClean="0">
                <a:solidFill>
                  <a:srgbClr val="202124"/>
                </a:solidFill>
                <a:latin typeface="Google Sans"/>
              </a:rPr>
              <a:t>.</a:t>
            </a:r>
          </a:p>
          <a:p>
            <a:pPr marL="0" indent="0">
              <a:buNone/>
            </a:pPr>
            <a:r>
              <a:rPr lang="tr-TR" sz="1800" dirty="0" smtClean="0"/>
              <a:t>	</a:t>
            </a:r>
            <a:r>
              <a:rPr lang="tr-TR" sz="1800" dirty="0">
                <a:solidFill>
                  <a:srgbClr val="000000"/>
                </a:solidFill>
                <a:latin typeface="Open Sans"/>
              </a:rPr>
              <a:t>İl ve ilçe merkezlerinde yaşayan nüfus binde 2,7 oranında 213 bin 987 kişi azalarak 79 milyon 399 bin 292’ye gerilerken; belde ve köylerden yaşayanlar binde 54,1 oranında 306 bin 811 kişi artarak 5 milyon 973 bin 84’e yükseldi. 2022 yılında yüzde 93,4 olan il ve ilçe merkezlerinde yaşayanların oranı, 2023 yılında yüzde 93’e geriledi</a:t>
            </a:r>
            <a:r>
              <a:rPr lang="tr-TR" sz="1800" dirty="0" smtClean="0">
                <a:solidFill>
                  <a:srgbClr val="000000"/>
                </a:solidFill>
                <a:latin typeface="Open Sans"/>
              </a:rPr>
              <a:t>.(TÜİK veri </a:t>
            </a:r>
            <a:r>
              <a:rPr lang="tr-TR" sz="1800" dirty="0" err="1" smtClean="0">
                <a:solidFill>
                  <a:srgbClr val="000000"/>
                </a:solidFill>
                <a:latin typeface="Open Sans"/>
              </a:rPr>
              <a:t>portalı</a:t>
            </a:r>
            <a:r>
              <a:rPr lang="tr-TR" sz="1800" dirty="0" smtClean="0">
                <a:solidFill>
                  <a:srgbClr val="000000"/>
                </a:solidFill>
                <a:latin typeface="Open Sans"/>
              </a:rPr>
              <a:t>)</a:t>
            </a:r>
            <a:endParaRPr lang="tr-TR" sz="1800" dirty="0"/>
          </a:p>
        </p:txBody>
      </p:sp>
    </p:spTree>
    <p:extLst>
      <p:ext uri="{BB962C8B-B14F-4D97-AF65-F5344CB8AC3E}">
        <p14:creationId xmlns:p14="http://schemas.microsoft.com/office/powerpoint/2010/main" val="100580903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365125"/>
            <a:ext cx="10515600" cy="605031"/>
          </a:xfrm>
        </p:spPr>
        <p:txBody>
          <a:bodyPr/>
          <a:lstStyle/>
          <a:p>
            <a:r>
              <a:rPr lang="tr-TR" sz="2000" b="1" dirty="0">
                <a:solidFill>
                  <a:srgbClr val="FF0000"/>
                </a:solidFill>
              </a:rPr>
              <a:t>TURİZM VE REKREASYON FAALİYETLERİNE TALEBİN ARTIŞ NEDENLERİ</a:t>
            </a:r>
            <a:endParaRPr lang="tr-TR" dirty="0"/>
          </a:p>
        </p:txBody>
      </p:sp>
      <p:sp>
        <p:nvSpPr>
          <p:cNvPr id="3" name="İçerik Yer Tutucusu 2"/>
          <p:cNvSpPr>
            <a:spLocks noGrp="1"/>
          </p:cNvSpPr>
          <p:nvPr>
            <p:ph idx="1"/>
          </p:nvPr>
        </p:nvSpPr>
        <p:spPr>
          <a:xfrm>
            <a:off x="838200" y="880946"/>
            <a:ext cx="10959790" cy="5754030"/>
          </a:xfrm>
        </p:spPr>
        <p:txBody>
          <a:bodyPr>
            <a:noAutofit/>
          </a:bodyPr>
          <a:lstStyle/>
          <a:p>
            <a:pPr marL="0" indent="0">
              <a:buNone/>
            </a:pPr>
            <a:r>
              <a:rPr lang="tr-TR" sz="1400" dirty="0" smtClean="0"/>
              <a:t>5-Nüfus artışı ve hareketliliği</a:t>
            </a:r>
          </a:p>
          <a:p>
            <a:pPr marL="0" indent="0">
              <a:buNone/>
            </a:pPr>
            <a:r>
              <a:rPr lang="tr-TR" sz="1400" dirty="0" smtClean="0"/>
              <a:t>6-Kitle iletişim araçlarının etkisi, reklam ve propaganda</a:t>
            </a:r>
          </a:p>
          <a:p>
            <a:pPr marL="0" indent="0">
              <a:buNone/>
            </a:pPr>
            <a:r>
              <a:rPr lang="tr-TR" sz="1400" dirty="0" smtClean="0"/>
              <a:t>7-Eğitim ve kültür seviyesinin yükselmesi</a:t>
            </a:r>
          </a:p>
          <a:p>
            <a:pPr marL="0" indent="0">
              <a:buNone/>
            </a:pPr>
            <a:r>
              <a:rPr lang="tr-TR" sz="1400" dirty="0" smtClean="0"/>
              <a:t>2022 TÜİK verileri;</a:t>
            </a:r>
          </a:p>
          <a:p>
            <a:pPr marL="0" indent="0">
              <a:buNone/>
            </a:pPr>
            <a:r>
              <a:rPr lang="tr-TR" sz="1400" dirty="0" smtClean="0"/>
              <a:t>*</a:t>
            </a:r>
            <a:r>
              <a:rPr lang="tr-TR" sz="1400" dirty="0">
                <a:solidFill>
                  <a:srgbClr val="000000"/>
                </a:solidFill>
                <a:latin typeface="Arial" panose="020B0604020202020204" pitchFamily="34" charset="0"/>
              </a:rPr>
              <a:t>Yükseköğretim mezunlarının oranı 25 yaş ve üstü nüfusta %23,9 </a:t>
            </a:r>
            <a:r>
              <a:rPr lang="tr-TR" sz="1400" dirty="0" smtClean="0">
                <a:solidFill>
                  <a:srgbClr val="000000"/>
                </a:solidFill>
                <a:latin typeface="Arial" panose="020B0604020202020204" pitchFamily="34" charset="0"/>
              </a:rPr>
              <a:t>oldu</a:t>
            </a:r>
          </a:p>
          <a:p>
            <a:pPr marL="0" indent="0">
              <a:buNone/>
            </a:pPr>
            <a:r>
              <a:rPr lang="tr-TR" sz="1400" dirty="0" smtClean="0">
                <a:solidFill>
                  <a:srgbClr val="000000"/>
                </a:solidFill>
                <a:latin typeface="Arial" panose="020B0604020202020204" pitchFamily="34" charset="0"/>
              </a:rPr>
              <a:t>*</a:t>
            </a:r>
            <a:r>
              <a:rPr lang="tr-TR" sz="1400" dirty="0">
                <a:solidFill>
                  <a:srgbClr val="000000"/>
                </a:solidFill>
                <a:latin typeface="Arial" panose="020B0604020202020204" pitchFamily="34" charset="0"/>
              </a:rPr>
              <a:t>Ortalama eğitim süresi 2022 yılında 9,2 yıl </a:t>
            </a:r>
            <a:r>
              <a:rPr lang="tr-TR" sz="1400" dirty="0" smtClean="0">
                <a:solidFill>
                  <a:srgbClr val="000000"/>
                </a:solidFill>
                <a:latin typeface="Arial" panose="020B0604020202020204" pitchFamily="34" charset="0"/>
              </a:rPr>
              <a:t>oldu</a:t>
            </a:r>
          </a:p>
          <a:p>
            <a:pPr marL="0" indent="0">
              <a:buNone/>
            </a:pPr>
            <a:r>
              <a:rPr lang="tr-TR" sz="1400" dirty="0" smtClean="0">
                <a:solidFill>
                  <a:srgbClr val="000000"/>
                </a:solidFill>
                <a:latin typeface="Arial" panose="020B0604020202020204" pitchFamily="34" charset="0"/>
              </a:rPr>
              <a:t>*</a:t>
            </a:r>
            <a:r>
              <a:rPr lang="tr-TR" sz="1400" dirty="0">
                <a:solidFill>
                  <a:srgbClr val="000000"/>
                </a:solidFill>
                <a:latin typeface="Arial" panose="020B0604020202020204" pitchFamily="34" charset="0"/>
              </a:rPr>
              <a:t>Ortalama eğitim süresinin en yüksek olduğu il Ankara </a:t>
            </a:r>
            <a:r>
              <a:rPr lang="tr-TR" sz="1400" dirty="0" smtClean="0">
                <a:solidFill>
                  <a:srgbClr val="000000"/>
                </a:solidFill>
                <a:latin typeface="Arial" panose="020B0604020202020204" pitchFamily="34" charset="0"/>
              </a:rPr>
              <a:t>oldu</a:t>
            </a:r>
          </a:p>
          <a:p>
            <a:pPr marL="0" indent="0">
              <a:buNone/>
            </a:pPr>
            <a:r>
              <a:rPr lang="tr-TR" sz="1400" dirty="0" smtClean="0">
                <a:solidFill>
                  <a:srgbClr val="000000"/>
                </a:solidFill>
                <a:latin typeface="Arial" panose="020B0604020202020204" pitchFamily="34" charset="0"/>
              </a:rPr>
              <a:t>*</a:t>
            </a:r>
            <a:r>
              <a:rPr lang="tr-TR" sz="1400" dirty="0">
                <a:solidFill>
                  <a:srgbClr val="000000"/>
                </a:solidFill>
                <a:latin typeface="Arial" panose="020B0604020202020204" pitchFamily="34" charset="0"/>
              </a:rPr>
              <a:t>Ortalama eğitim süresinin en çok arttığı il %65,1 ile Şırnak oldu</a:t>
            </a:r>
            <a:r>
              <a:rPr lang="tr-TR" sz="1400" dirty="0"/>
              <a:t/>
            </a:r>
            <a:br>
              <a:rPr lang="tr-TR" sz="1400" dirty="0"/>
            </a:br>
            <a:r>
              <a:rPr lang="tr-TR" sz="1400" dirty="0" smtClean="0"/>
              <a:t>*</a:t>
            </a:r>
            <a:r>
              <a:rPr lang="tr-TR" sz="1400" dirty="0">
                <a:solidFill>
                  <a:srgbClr val="000000"/>
                </a:solidFill>
                <a:latin typeface="Arial" panose="020B0604020202020204" pitchFamily="34" charset="0"/>
              </a:rPr>
              <a:t>Okuma yazma bilen oranı %97,6 </a:t>
            </a:r>
            <a:r>
              <a:rPr lang="tr-TR" sz="1400" dirty="0" smtClean="0">
                <a:solidFill>
                  <a:srgbClr val="000000"/>
                </a:solidFill>
                <a:latin typeface="Arial" panose="020B0604020202020204" pitchFamily="34" charset="0"/>
              </a:rPr>
              <a:t>oldu</a:t>
            </a:r>
          </a:p>
          <a:p>
            <a:pPr marL="0" indent="0">
              <a:buNone/>
            </a:pPr>
            <a:r>
              <a:rPr lang="tr-TR" sz="1400" dirty="0" smtClean="0">
                <a:solidFill>
                  <a:srgbClr val="000000"/>
                </a:solidFill>
                <a:latin typeface="Arial" panose="020B0604020202020204" pitchFamily="34" charset="0"/>
              </a:rPr>
              <a:t>*</a:t>
            </a:r>
            <a:r>
              <a:rPr lang="tr-TR" sz="1400" dirty="0">
                <a:solidFill>
                  <a:srgbClr val="000000"/>
                </a:solidFill>
                <a:latin typeface="Arial" panose="020B0604020202020204" pitchFamily="34" charset="0"/>
              </a:rPr>
              <a:t>Okuma yazma bilen oranının en yüksek olduğu il, %99,0 ile Antalya </a:t>
            </a:r>
            <a:r>
              <a:rPr lang="tr-TR" sz="1400" dirty="0" smtClean="0">
                <a:solidFill>
                  <a:srgbClr val="000000"/>
                </a:solidFill>
                <a:latin typeface="Arial" panose="020B0604020202020204" pitchFamily="34" charset="0"/>
              </a:rPr>
              <a:t>oldu</a:t>
            </a:r>
          </a:p>
          <a:p>
            <a:pPr marL="0" indent="0">
              <a:buNone/>
            </a:pPr>
            <a:r>
              <a:rPr lang="tr-TR" sz="1400" dirty="0" smtClean="0">
                <a:solidFill>
                  <a:srgbClr val="000000"/>
                </a:solidFill>
                <a:latin typeface="Arial" panose="020B0604020202020204" pitchFamily="34" charset="0"/>
              </a:rPr>
              <a:t>*</a:t>
            </a:r>
            <a:r>
              <a:rPr lang="tr-TR" sz="1400" dirty="0">
                <a:solidFill>
                  <a:srgbClr val="000000"/>
                </a:solidFill>
                <a:latin typeface="Arial" panose="020B0604020202020204" pitchFamily="34" charset="0"/>
              </a:rPr>
              <a:t>Kadınlarda okuma yazma bilen oranının en yüksek olduğu iller Antalya ve Çanakkale </a:t>
            </a:r>
            <a:r>
              <a:rPr lang="tr-TR" sz="1400" dirty="0" smtClean="0">
                <a:solidFill>
                  <a:srgbClr val="000000"/>
                </a:solidFill>
                <a:latin typeface="Arial" panose="020B0604020202020204" pitchFamily="34" charset="0"/>
              </a:rPr>
              <a:t>oldu</a:t>
            </a:r>
          </a:p>
          <a:p>
            <a:pPr marL="0" indent="0">
              <a:buNone/>
            </a:pPr>
            <a:r>
              <a:rPr lang="tr-TR" sz="1400" dirty="0" smtClean="0">
                <a:solidFill>
                  <a:srgbClr val="000000"/>
                </a:solidFill>
                <a:latin typeface="Arial" panose="020B0604020202020204" pitchFamily="34" charset="0"/>
              </a:rPr>
              <a:t>*</a:t>
            </a:r>
            <a:r>
              <a:rPr lang="tr-TR" sz="1400" dirty="0">
                <a:solidFill>
                  <a:srgbClr val="000000"/>
                </a:solidFill>
                <a:latin typeface="Arial" panose="020B0604020202020204" pitchFamily="34" charset="0"/>
              </a:rPr>
              <a:t>Kültür harcamaları %88,1 </a:t>
            </a:r>
            <a:r>
              <a:rPr lang="tr-TR" sz="1400" dirty="0" smtClean="0">
                <a:solidFill>
                  <a:srgbClr val="000000"/>
                </a:solidFill>
                <a:latin typeface="Arial" panose="020B0604020202020204" pitchFamily="34" charset="0"/>
              </a:rPr>
              <a:t>arttı</a:t>
            </a:r>
          </a:p>
          <a:p>
            <a:pPr marL="0" indent="0">
              <a:buNone/>
            </a:pPr>
            <a:r>
              <a:rPr lang="tr-TR" sz="1400" dirty="0" smtClean="0">
                <a:solidFill>
                  <a:srgbClr val="000000"/>
                </a:solidFill>
                <a:latin typeface="Arial" panose="020B0604020202020204" pitchFamily="34" charset="0"/>
              </a:rPr>
              <a:t>*</a:t>
            </a:r>
            <a:r>
              <a:rPr lang="tr-TR" sz="1400" dirty="0" err="1">
                <a:solidFill>
                  <a:srgbClr val="000000"/>
                </a:solidFill>
                <a:latin typeface="Arial" panose="020B0604020202020204" pitchFamily="34" charset="0"/>
              </a:rPr>
              <a:t>Hanehalkı</a:t>
            </a:r>
            <a:r>
              <a:rPr lang="tr-TR" sz="1400" dirty="0">
                <a:solidFill>
                  <a:srgbClr val="000000"/>
                </a:solidFill>
                <a:latin typeface="Arial" panose="020B0604020202020204" pitchFamily="34" charset="0"/>
              </a:rPr>
              <a:t> kültür harcamasının %23,5'i diğer kültür hizmetlerine </a:t>
            </a:r>
            <a:r>
              <a:rPr lang="tr-TR" sz="1400" dirty="0" smtClean="0">
                <a:solidFill>
                  <a:srgbClr val="000000"/>
                </a:solidFill>
                <a:latin typeface="Arial" panose="020B0604020202020204" pitchFamily="34" charset="0"/>
              </a:rPr>
              <a:t>yapıldı (Kitaplar %12,1 ders kitapları ve üniversiteye hazırlık kitapları da dahil)</a:t>
            </a:r>
          </a:p>
          <a:p>
            <a:pPr marL="0" indent="0">
              <a:buNone/>
            </a:pPr>
            <a:r>
              <a:rPr lang="tr-TR" sz="1400" dirty="0" smtClean="0">
                <a:solidFill>
                  <a:srgbClr val="000000"/>
                </a:solidFill>
                <a:latin typeface="Arial" panose="020B0604020202020204" pitchFamily="34" charset="0"/>
              </a:rPr>
              <a:t>*İnternet üzerinden online dersler verilmesi</a:t>
            </a:r>
          </a:p>
          <a:p>
            <a:pPr marL="0" indent="0">
              <a:buNone/>
            </a:pPr>
            <a:r>
              <a:rPr lang="tr-TR" sz="1400" dirty="0" smtClean="0">
                <a:solidFill>
                  <a:srgbClr val="000000"/>
                </a:solidFill>
                <a:latin typeface="Arial" panose="020B0604020202020204" pitchFamily="34" charset="0"/>
              </a:rPr>
              <a:t>8-Değer yargılarının değişmesi</a:t>
            </a:r>
          </a:p>
          <a:p>
            <a:pPr marL="0" indent="0">
              <a:buNone/>
            </a:pPr>
            <a:r>
              <a:rPr lang="tr-TR" sz="1400" dirty="0" smtClean="0">
                <a:solidFill>
                  <a:srgbClr val="000000"/>
                </a:solidFill>
                <a:latin typeface="Arial" panose="020B0604020202020204" pitchFamily="34" charset="0"/>
              </a:rPr>
              <a:t>9-Rekreasyon ve turizm bilincinin artması</a:t>
            </a:r>
          </a:p>
          <a:p>
            <a:pPr marL="0" indent="0">
              <a:buNone/>
            </a:pPr>
            <a:r>
              <a:rPr lang="tr-TR" sz="1400" dirty="0" smtClean="0">
                <a:solidFill>
                  <a:srgbClr val="000000"/>
                </a:solidFill>
                <a:latin typeface="Arial" panose="020B0604020202020204" pitchFamily="34" charset="0"/>
              </a:rPr>
              <a:t>10-Siyasi otorite ve diğer kurumların etkisi</a:t>
            </a:r>
          </a:p>
          <a:p>
            <a:pPr marL="0" indent="0">
              <a:buNone/>
            </a:pPr>
            <a:r>
              <a:rPr lang="tr-TR" sz="1400" dirty="0" smtClean="0">
                <a:solidFill>
                  <a:srgbClr val="000000"/>
                </a:solidFill>
                <a:latin typeface="Arial" panose="020B0604020202020204" pitchFamily="34" charset="0"/>
              </a:rPr>
              <a:t>11-Çevre bilincinin artması ve eko turizm (Perma turizm, ekolojik turizm, yavaş şehir vb.)</a:t>
            </a:r>
            <a:endParaRPr lang="tr-TR" sz="1400" dirty="0"/>
          </a:p>
        </p:txBody>
      </p:sp>
    </p:spTree>
    <p:extLst>
      <p:ext uri="{BB962C8B-B14F-4D97-AF65-F5344CB8AC3E}">
        <p14:creationId xmlns:p14="http://schemas.microsoft.com/office/powerpoint/2010/main" val="395431584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365125"/>
            <a:ext cx="10515600" cy="694241"/>
          </a:xfrm>
        </p:spPr>
        <p:txBody>
          <a:bodyPr/>
          <a:lstStyle/>
          <a:p>
            <a:r>
              <a:rPr lang="tr-TR" sz="2000" b="1" dirty="0">
                <a:solidFill>
                  <a:srgbClr val="FF0000"/>
                </a:solidFill>
              </a:rPr>
              <a:t>TURİZM VE REKREASYON FAALİYETLERİNE TALEBİN ARTIŞ NEDENLERİ</a:t>
            </a:r>
            <a:endParaRPr lang="tr-TR" dirty="0"/>
          </a:p>
        </p:txBody>
      </p:sp>
      <p:sp>
        <p:nvSpPr>
          <p:cNvPr id="3" name="İçerik Yer Tutucusu 2"/>
          <p:cNvSpPr>
            <a:spLocks noGrp="1"/>
          </p:cNvSpPr>
          <p:nvPr>
            <p:ph idx="1"/>
          </p:nvPr>
        </p:nvSpPr>
        <p:spPr>
          <a:xfrm>
            <a:off x="838200" y="925550"/>
            <a:ext cx="10515600" cy="5497551"/>
          </a:xfrm>
        </p:spPr>
        <p:txBody>
          <a:bodyPr/>
          <a:lstStyle/>
          <a:p>
            <a:pPr marL="0" indent="0">
              <a:buNone/>
            </a:pPr>
            <a:r>
              <a:rPr lang="tr-TR" dirty="0" smtClean="0"/>
              <a:t>12-Değişen sağlık bilinci ve entegre sağlık köyleri</a:t>
            </a:r>
          </a:p>
          <a:p>
            <a:pPr marL="0" indent="0">
              <a:buNone/>
            </a:pPr>
            <a:r>
              <a:rPr lang="tr-TR" dirty="0" smtClean="0"/>
              <a:t>13-Tüketici tercihlerinde değişmeler ve e-turizm (sanal pazarlama)</a:t>
            </a:r>
          </a:p>
          <a:p>
            <a:pPr marL="0" indent="0">
              <a:buNone/>
            </a:pPr>
            <a:r>
              <a:rPr lang="tr-TR" dirty="0" smtClean="0"/>
              <a:t>14-Sosyal medya ve mobil teknolojiler</a:t>
            </a:r>
            <a:endParaRPr lang="tr-TR" dirty="0"/>
          </a:p>
        </p:txBody>
      </p:sp>
    </p:spTree>
    <p:extLst>
      <p:ext uri="{BB962C8B-B14F-4D97-AF65-F5344CB8AC3E}">
        <p14:creationId xmlns:p14="http://schemas.microsoft.com/office/powerpoint/2010/main" val="21499787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365126"/>
            <a:ext cx="10515600" cy="627334"/>
          </a:xfrm>
        </p:spPr>
        <p:txBody>
          <a:bodyPr/>
          <a:lstStyle/>
          <a:p>
            <a:r>
              <a:rPr lang="tr-TR" sz="2000" b="1" dirty="0">
                <a:solidFill>
                  <a:srgbClr val="FF0000"/>
                </a:solidFill>
              </a:rPr>
              <a:t>REKREASYON VE TURİZM İLİŞKİSİ</a:t>
            </a:r>
            <a:endParaRPr lang="tr-TR" dirty="0"/>
          </a:p>
        </p:txBody>
      </p:sp>
      <p:sp>
        <p:nvSpPr>
          <p:cNvPr id="3" name="İçerik Yer Tutucusu 2"/>
          <p:cNvSpPr>
            <a:spLocks noGrp="1"/>
          </p:cNvSpPr>
          <p:nvPr>
            <p:ph idx="1"/>
          </p:nvPr>
        </p:nvSpPr>
        <p:spPr>
          <a:xfrm>
            <a:off x="838200" y="992460"/>
            <a:ext cx="10515600" cy="5497550"/>
          </a:xfrm>
        </p:spPr>
        <p:txBody>
          <a:bodyPr>
            <a:normAutofit fontScale="92500" lnSpcReduction="20000"/>
          </a:bodyPr>
          <a:lstStyle/>
          <a:p>
            <a:pPr marL="0" indent="0">
              <a:buNone/>
            </a:pPr>
            <a:r>
              <a:rPr lang="tr-TR" dirty="0" smtClean="0"/>
              <a:t>	Çalışma sürecinin içinde , insanların kendi isteklerince kullanabilecekleri boş zamanın , hayat koşullarında önemli bir gereksinim olduğu görüşü yaygınlaşmaya başlamıştır. Bu durum günümüz koşullarında gelişmiş ve çok gelişmiş ülkelerde rekreasyon faaliyetleri olarak yeni yaşam biçimleri yaratmıştır. Böylece rekreasyon faaliyetlerinde çeşitlilik ve turizme katılanların sayısında artış olmuştur. Rekreasyon etkinliklerinin en önemli aşamasını turizm oluşturmuştur.</a:t>
            </a:r>
          </a:p>
          <a:p>
            <a:pPr marL="0" indent="0">
              <a:buNone/>
            </a:pPr>
            <a:r>
              <a:rPr lang="tr-TR" dirty="0"/>
              <a:t>	</a:t>
            </a:r>
            <a:r>
              <a:rPr lang="tr-TR" dirty="0" smtClean="0"/>
              <a:t>Turizm ve rekreasyon genellikle insanların hayat kalitesini arttırarak katılanların tatmin düzeylerini etkilemektedir. Bu sebepten dolayı turizm ve rekreasyon arasında ortak bir yaşam ilişkisi oluşmaktadır. Aralarındaki ilişki belirgin olmamakla beraber iki kavram bir çok yönden kaynaşmış durumdadır. Davranışlar yönünden ele alınan iki talebin ayırt edilemeyecek düzeyde benzerlikleri görülmektedir. </a:t>
            </a:r>
            <a:r>
              <a:rPr lang="tr-TR" dirty="0" smtClean="0">
                <a:solidFill>
                  <a:srgbClr val="FF0000"/>
                </a:solidFill>
              </a:rPr>
              <a:t>Turizm talebi kaynak esaslı olanaklara yönelik olmasına rağmen rekreasyon talebi kullanım esaslı olanaklara yöneliktir. </a:t>
            </a:r>
            <a:r>
              <a:rPr lang="tr-TR" dirty="0" smtClean="0"/>
              <a:t>Göreceli olarak yapılan bu ayrım dışında kullanılan olanaklar, katılımcıların etkinlikleri ve taleplerin değişkenlik gösteren yapılarından dolayı her grup talebi birbirine benzemektedir. Her iki talep grubunun yöneldiği etkinlikler bir rekabetin olması da ilişkilerini ortaya koymaktadır.</a:t>
            </a:r>
            <a:endParaRPr lang="tr-TR" dirty="0"/>
          </a:p>
        </p:txBody>
      </p:sp>
    </p:spTree>
    <p:extLst>
      <p:ext uri="{BB962C8B-B14F-4D97-AF65-F5344CB8AC3E}">
        <p14:creationId xmlns:p14="http://schemas.microsoft.com/office/powerpoint/2010/main" val="10827531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365126"/>
            <a:ext cx="10515600" cy="393158"/>
          </a:xfrm>
        </p:spPr>
        <p:txBody>
          <a:bodyPr/>
          <a:lstStyle/>
          <a:p>
            <a:r>
              <a:rPr lang="tr-TR" sz="2000" b="1" dirty="0">
                <a:solidFill>
                  <a:srgbClr val="FF0000"/>
                </a:solidFill>
              </a:rPr>
              <a:t>REKREASYON VE TURİZM İLİŞKİSİ</a:t>
            </a:r>
            <a:endParaRPr lang="tr-TR" dirty="0"/>
          </a:p>
        </p:txBody>
      </p:sp>
      <p:sp>
        <p:nvSpPr>
          <p:cNvPr id="3" name="İçerik Yer Tutucusu 2"/>
          <p:cNvSpPr>
            <a:spLocks noGrp="1"/>
          </p:cNvSpPr>
          <p:nvPr>
            <p:ph idx="1"/>
          </p:nvPr>
        </p:nvSpPr>
        <p:spPr>
          <a:xfrm>
            <a:off x="838200" y="758284"/>
            <a:ext cx="10515600" cy="5642516"/>
          </a:xfrm>
        </p:spPr>
        <p:txBody>
          <a:bodyPr/>
          <a:lstStyle/>
          <a:p>
            <a:pPr marL="0" indent="0">
              <a:buNone/>
            </a:pPr>
            <a:r>
              <a:rPr lang="tr-TR" dirty="0" smtClean="0"/>
              <a:t>	</a:t>
            </a:r>
            <a:r>
              <a:rPr lang="tr-TR" sz="2000" dirty="0" smtClean="0"/>
              <a:t>Birçok turizm olayının esasında rekreasyon olduğu bir gerçektir. İş, meslek ve kişisel sebeplerle ilgili bazı seyahatlerin rekreasyonla ilişkisi bulunmamaktadır. Rekreasyon kavramı tamamıyla boş (serbest) zaman kapsamında yer almaktadır. Rekreasyon faaliyetlerinin bir kısmı yaşanılan yerin dışında olmaktadır. Turizm diye bilinen rekreasyonun bu formdan ayrılan önemli bir bileşeni içinde </a:t>
            </a:r>
            <a:r>
              <a:rPr lang="tr-TR" sz="2000" dirty="0" smtClean="0">
                <a:solidFill>
                  <a:srgbClr val="C00000"/>
                </a:solidFill>
              </a:rPr>
              <a:t>seyahat </a:t>
            </a:r>
            <a:r>
              <a:rPr lang="tr-TR" sz="2000" dirty="0" smtClean="0"/>
              <a:t>olmasıdır.</a:t>
            </a:r>
          </a:p>
          <a:p>
            <a:pPr marL="0" indent="0">
              <a:buNone/>
            </a:pPr>
            <a:r>
              <a:rPr lang="tr-TR" sz="2000" dirty="0"/>
              <a:t>	</a:t>
            </a:r>
            <a:r>
              <a:rPr lang="tr-TR" sz="2000" dirty="0" smtClean="0"/>
              <a:t>Turizm boş zaman kullanımında ortaya çıkmış bir gelişmedir. Rekreasyon ise etkinliklerin (aktivite) seçimi ve seçilen bu aktivitelerin denenmesi için genişletilmiş fırsatları ifade eder. Rekreasyon turizmden farklı olarak özel yetenekler edinilmesini gerektiren faaliyetler üzerinde odaklanmaktadır. Turizmin içinde rekreasyon olarak sınıflandırılmayacak unsurlar rekreasyonda turizmin ötesinde bulunmaktadır.</a:t>
            </a:r>
          </a:p>
          <a:p>
            <a:pPr marL="0" indent="0" algn="ctr">
              <a:buNone/>
            </a:pPr>
            <a:r>
              <a:rPr lang="tr-TR" sz="2000" dirty="0" smtClean="0">
                <a:solidFill>
                  <a:srgbClr val="C00000"/>
                </a:solidFill>
              </a:rPr>
              <a:t>Rekreasyon ve turizm ilişkisi</a:t>
            </a:r>
          </a:p>
          <a:p>
            <a:pPr marL="0" indent="0">
              <a:buNone/>
            </a:pPr>
            <a:endParaRPr lang="tr-TR" sz="2000" dirty="0"/>
          </a:p>
        </p:txBody>
      </p:sp>
      <p:pic>
        <p:nvPicPr>
          <p:cNvPr id="10" name="Resim 9"/>
          <p:cNvPicPr>
            <a:picLocks noChangeAspect="1"/>
          </p:cNvPicPr>
          <p:nvPr/>
        </p:nvPicPr>
        <p:blipFill>
          <a:blip r:embed="rId2"/>
          <a:stretch>
            <a:fillRect/>
          </a:stretch>
        </p:blipFill>
        <p:spPr>
          <a:xfrm>
            <a:off x="4298171" y="4239928"/>
            <a:ext cx="2681258" cy="1812720"/>
          </a:xfrm>
          <a:prstGeom prst="rect">
            <a:avLst/>
          </a:prstGeom>
        </p:spPr>
      </p:pic>
      <p:cxnSp>
        <p:nvCxnSpPr>
          <p:cNvPr id="12" name="Düz Ok Bağlayıcısı 11"/>
          <p:cNvCxnSpPr/>
          <p:nvPr/>
        </p:nvCxnSpPr>
        <p:spPr>
          <a:xfrm flipV="1">
            <a:off x="3679902" y="4694663"/>
            <a:ext cx="1048215" cy="11152"/>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14" name="Düz Ok Bağlayıcısı 13"/>
          <p:cNvCxnSpPr/>
          <p:nvPr/>
        </p:nvCxnSpPr>
        <p:spPr>
          <a:xfrm flipV="1">
            <a:off x="4025590" y="5241073"/>
            <a:ext cx="1527717" cy="811575"/>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18" name="Düz Ok Bağlayıcısı 17"/>
          <p:cNvCxnSpPr/>
          <p:nvPr/>
        </p:nvCxnSpPr>
        <p:spPr>
          <a:xfrm flipH="1">
            <a:off x="6456558" y="4694663"/>
            <a:ext cx="1141140" cy="11152"/>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22" name="Düz Ok Bağlayıcısı 21"/>
          <p:cNvCxnSpPr/>
          <p:nvPr/>
        </p:nvCxnSpPr>
        <p:spPr>
          <a:xfrm flipH="1" flipV="1">
            <a:off x="5787483" y="5241073"/>
            <a:ext cx="1810215" cy="613317"/>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23" name="Aynı Yanın Köşesi Yuvarlatılmış Dikdörtgen 22"/>
          <p:cNvSpPr/>
          <p:nvPr/>
        </p:nvSpPr>
        <p:spPr>
          <a:xfrm>
            <a:off x="2341756" y="4549698"/>
            <a:ext cx="1338146" cy="256478"/>
          </a:xfrm>
          <a:prstGeom prst="round2Same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smtClean="0">
                <a:ln w="0"/>
                <a:solidFill>
                  <a:schemeClr val="tx1"/>
                </a:solidFill>
                <a:effectLst>
                  <a:outerShdw blurRad="38100" dist="19050" dir="2700000" algn="tl" rotWithShape="0">
                    <a:schemeClr val="dk1">
                      <a:alpha val="40000"/>
                    </a:schemeClr>
                  </a:outerShdw>
                </a:effectLst>
              </a:rPr>
              <a:t>Rekreasyon</a:t>
            </a:r>
            <a:endParaRPr lang="tr-TR" dirty="0">
              <a:ln w="0"/>
              <a:solidFill>
                <a:schemeClr val="tx1"/>
              </a:solidFill>
              <a:effectLst>
                <a:outerShdw blurRad="38100" dist="19050" dir="2700000" algn="tl" rotWithShape="0">
                  <a:schemeClr val="dk1">
                    <a:alpha val="40000"/>
                  </a:schemeClr>
                </a:outerShdw>
              </a:effectLst>
            </a:endParaRPr>
          </a:p>
        </p:txBody>
      </p:sp>
      <p:sp>
        <p:nvSpPr>
          <p:cNvPr id="24" name="Dikdörtgen 23"/>
          <p:cNvSpPr/>
          <p:nvPr/>
        </p:nvSpPr>
        <p:spPr>
          <a:xfrm>
            <a:off x="7460477" y="4544123"/>
            <a:ext cx="1137425" cy="25647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smtClean="0">
                <a:ln w="0"/>
                <a:solidFill>
                  <a:schemeClr val="tx1"/>
                </a:solidFill>
                <a:effectLst>
                  <a:outerShdw blurRad="38100" dist="19050" dir="2700000" algn="tl" rotWithShape="0">
                    <a:schemeClr val="dk1">
                      <a:alpha val="40000"/>
                    </a:schemeClr>
                  </a:outerShdw>
                </a:effectLst>
              </a:rPr>
              <a:t>Turizm</a:t>
            </a:r>
            <a:endParaRPr lang="tr-TR" dirty="0">
              <a:ln w="0"/>
              <a:solidFill>
                <a:schemeClr val="tx1"/>
              </a:solidFill>
              <a:effectLst>
                <a:outerShdw blurRad="38100" dist="19050" dir="2700000" algn="tl" rotWithShape="0">
                  <a:schemeClr val="dk1">
                    <a:alpha val="40000"/>
                  </a:schemeClr>
                </a:outerShdw>
              </a:effectLst>
            </a:endParaRPr>
          </a:p>
        </p:txBody>
      </p:sp>
      <p:sp>
        <p:nvSpPr>
          <p:cNvPr id="25" name="Dikdörtgen 24"/>
          <p:cNvSpPr/>
          <p:nvPr/>
        </p:nvSpPr>
        <p:spPr>
          <a:xfrm>
            <a:off x="7305907" y="5678836"/>
            <a:ext cx="2776654" cy="56871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1400" dirty="0" smtClean="0">
                <a:ln w="0"/>
                <a:solidFill>
                  <a:schemeClr val="tx1"/>
                </a:solidFill>
                <a:effectLst>
                  <a:outerShdw blurRad="38100" dist="19050" dir="2700000" algn="tl" rotWithShape="0">
                    <a:schemeClr val="dk1">
                      <a:alpha val="40000"/>
                    </a:schemeClr>
                  </a:outerShdw>
                </a:effectLst>
              </a:rPr>
              <a:t>İş ve diğer rekreasyonla ilgili olmayan turizm</a:t>
            </a:r>
            <a:endParaRPr lang="tr-TR" sz="1400" dirty="0">
              <a:ln w="0"/>
              <a:solidFill>
                <a:schemeClr val="tx1"/>
              </a:solidFill>
              <a:effectLst>
                <a:outerShdw blurRad="38100" dist="19050" dir="2700000" algn="tl" rotWithShape="0">
                  <a:schemeClr val="dk1">
                    <a:alpha val="40000"/>
                  </a:schemeClr>
                </a:outerShdw>
              </a:effectLst>
            </a:endParaRPr>
          </a:p>
        </p:txBody>
      </p:sp>
      <p:sp>
        <p:nvSpPr>
          <p:cNvPr id="26" name="Dikdörtgen 25"/>
          <p:cNvSpPr/>
          <p:nvPr/>
        </p:nvSpPr>
        <p:spPr>
          <a:xfrm>
            <a:off x="2722749" y="5772635"/>
            <a:ext cx="1572322" cy="68022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1400" dirty="0" smtClean="0">
                <a:ln w="0"/>
                <a:solidFill>
                  <a:schemeClr val="tx1"/>
                </a:solidFill>
                <a:effectLst>
                  <a:outerShdw blurRad="38100" dist="19050" dir="2700000" algn="tl" rotWithShape="0">
                    <a:schemeClr val="dk1">
                      <a:alpha val="40000"/>
                    </a:schemeClr>
                  </a:outerShdw>
                </a:effectLst>
              </a:rPr>
              <a:t>Kırsal ve şehir rekreasyonu</a:t>
            </a:r>
            <a:endParaRPr lang="tr-TR" sz="1400" dirty="0">
              <a:ln w="0"/>
              <a:solidFill>
                <a:schemeClr val="tx1"/>
              </a:solidFill>
              <a:effectLst>
                <a:outerShdw blurRad="38100" dist="19050" dir="2700000" algn="tl" rotWithShape="0">
                  <a:schemeClr val="dk1">
                    <a:alpha val="40000"/>
                  </a:schemeClr>
                </a:outerShdw>
              </a:effectLst>
            </a:endParaRPr>
          </a:p>
        </p:txBody>
      </p:sp>
    </p:spTree>
    <p:extLst>
      <p:ext uri="{BB962C8B-B14F-4D97-AF65-F5344CB8AC3E}">
        <p14:creationId xmlns:p14="http://schemas.microsoft.com/office/powerpoint/2010/main" val="41300225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365125"/>
            <a:ext cx="10515600" cy="571577"/>
          </a:xfrm>
        </p:spPr>
        <p:txBody>
          <a:bodyPr/>
          <a:lstStyle/>
          <a:p>
            <a:r>
              <a:rPr lang="tr-TR" sz="2000" b="1" dirty="0">
                <a:solidFill>
                  <a:srgbClr val="FF0000"/>
                </a:solidFill>
              </a:rPr>
              <a:t>REKREASYON VE TURİZM İLİŞKİSİ</a:t>
            </a:r>
            <a:endParaRPr lang="tr-TR" dirty="0"/>
          </a:p>
        </p:txBody>
      </p:sp>
      <p:pic>
        <p:nvPicPr>
          <p:cNvPr id="4" name="İçerik Yer Tutucusu 3"/>
          <p:cNvPicPr>
            <a:picLocks noGrp="1" noChangeAspect="1"/>
          </p:cNvPicPr>
          <p:nvPr>
            <p:ph idx="1"/>
          </p:nvPr>
        </p:nvPicPr>
        <p:blipFill>
          <a:blip r:embed="rId2"/>
          <a:stretch>
            <a:fillRect/>
          </a:stretch>
        </p:blipFill>
        <p:spPr>
          <a:xfrm>
            <a:off x="838200" y="1014760"/>
            <a:ext cx="8450766" cy="2676293"/>
          </a:xfrm>
          <a:prstGeom prst="rect">
            <a:avLst/>
          </a:prstGeom>
        </p:spPr>
      </p:pic>
    </p:spTree>
    <p:extLst>
      <p:ext uri="{BB962C8B-B14F-4D97-AF65-F5344CB8AC3E}">
        <p14:creationId xmlns:p14="http://schemas.microsoft.com/office/powerpoint/2010/main" val="23260071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365126"/>
            <a:ext cx="10515600" cy="460064"/>
          </a:xfrm>
        </p:spPr>
        <p:txBody>
          <a:bodyPr>
            <a:normAutofit fontScale="90000"/>
          </a:bodyPr>
          <a:lstStyle/>
          <a:p>
            <a:pPr lvl="0">
              <a:spcBef>
                <a:spcPts val="1000"/>
              </a:spcBef>
            </a:pPr>
            <a:r>
              <a:rPr lang="tr-TR" sz="1800" dirty="0" smtClean="0">
                <a:solidFill>
                  <a:srgbClr val="C00000"/>
                </a:solidFill>
                <a:latin typeface="Calibri" panose="020F0502020204030204"/>
                <a:ea typeface="+mn-ea"/>
                <a:cs typeface="+mn-cs"/>
              </a:rPr>
              <a:t/>
            </a:r>
            <a:br>
              <a:rPr lang="tr-TR" sz="1800" dirty="0" smtClean="0">
                <a:solidFill>
                  <a:srgbClr val="C00000"/>
                </a:solidFill>
                <a:latin typeface="Calibri" panose="020F0502020204030204"/>
                <a:ea typeface="+mn-ea"/>
                <a:cs typeface="+mn-cs"/>
              </a:rPr>
            </a:br>
            <a:r>
              <a:rPr lang="tr-TR" sz="1800" dirty="0">
                <a:solidFill>
                  <a:srgbClr val="C00000"/>
                </a:solidFill>
                <a:latin typeface="Calibri" panose="020F0502020204030204"/>
                <a:ea typeface="+mn-ea"/>
                <a:cs typeface="+mn-cs"/>
              </a:rPr>
              <a:t/>
            </a:r>
            <a:br>
              <a:rPr lang="tr-TR" sz="1800" dirty="0">
                <a:solidFill>
                  <a:srgbClr val="C00000"/>
                </a:solidFill>
                <a:latin typeface="Calibri" panose="020F0502020204030204"/>
                <a:ea typeface="+mn-ea"/>
                <a:cs typeface="+mn-cs"/>
              </a:rPr>
            </a:br>
            <a:r>
              <a:rPr lang="tr-TR" sz="1800" b="1" u="sng" dirty="0" smtClean="0">
                <a:solidFill>
                  <a:srgbClr val="C00000"/>
                </a:solidFill>
                <a:latin typeface="Calibri" panose="020F0502020204030204"/>
                <a:ea typeface="+mn-ea"/>
                <a:cs typeface="+mn-cs"/>
              </a:rPr>
              <a:t>Rekreasyon </a:t>
            </a:r>
            <a:r>
              <a:rPr lang="tr-TR" sz="1800" b="1" u="sng" dirty="0">
                <a:solidFill>
                  <a:srgbClr val="C00000"/>
                </a:solidFill>
                <a:latin typeface="Calibri" panose="020F0502020204030204"/>
                <a:ea typeface="+mn-ea"/>
                <a:cs typeface="+mn-cs"/>
              </a:rPr>
              <a:t>ve turizm kavramı arasındaki benzerlikler</a:t>
            </a:r>
            <a:r>
              <a:rPr lang="tr-TR" sz="1800" dirty="0">
                <a:solidFill>
                  <a:srgbClr val="C00000"/>
                </a:solidFill>
                <a:latin typeface="Calibri" panose="020F0502020204030204"/>
                <a:ea typeface="+mn-ea"/>
                <a:cs typeface="+mn-cs"/>
              </a:rPr>
              <a:t/>
            </a:r>
            <a:br>
              <a:rPr lang="tr-TR" sz="1800" dirty="0">
                <a:solidFill>
                  <a:srgbClr val="C00000"/>
                </a:solidFill>
                <a:latin typeface="Calibri" panose="020F0502020204030204"/>
                <a:ea typeface="+mn-ea"/>
                <a:cs typeface="+mn-cs"/>
              </a:rPr>
            </a:br>
            <a:endParaRPr lang="tr-TR" dirty="0"/>
          </a:p>
        </p:txBody>
      </p:sp>
      <p:sp>
        <p:nvSpPr>
          <p:cNvPr id="3" name="İçerik Yer Tutucusu 2"/>
          <p:cNvSpPr>
            <a:spLocks noGrp="1"/>
          </p:cNvSpPr>
          <p:nvPr>
            <p:ph idx="1"/>
          </p:nvPr>
        </p:nvSpPr>
        <p:spPr>
          <a:xfrm>
            <a:off x="838200" y="825190"/>
            <a:ext cx="10515600" cy="5351773"/>
          </a:xfrm>
        </p:spPr>
        <p:txBody>
          <a:bodyPr/>
          <a:lstStyle/>
          <a:p>
            <a:pPr marL="0" lvl="0" indent="0">
              <a:buNone/>
            </a:pPr>
            <a:r>
              <a:rPr lang="tr-TR" sz="1800" dirty="0">
                <a:solidFill>
                  <a:prstClr val="black"/>
                </a:solidFill>
              </a:rPr>
              <a:t>1-Olanaklar</a:t>
            </a:r>
          </a:p>
          <a:p>
            <a:pPr marL="0" lvl="0" indent="0">
              <a:buNone/>
            </a:pPr>
            <a:r>
              <a:rPr lang="tr-TR" sz="1800" dirty="0">
                <a:solidFill>
                  <a:prstClr val="black"/>
                </a:solidFill>
              </a:rPr>
              <a:t>2-Güdüler</a:t>
            </a:r>
          </a:p>
          <a:p>
            <a:pPr marL="0" lvl="0" indent="0">
              <a:buNone/>
            </a:pPr>
            <a:r>
              <a:rPr lang="tr-TR" sz="1800" dirty="0">
                <a:solidFill>
                  <a:prstClr val="black"/>
                </a:solidFill>
              </a:rPr>
              <a:t>3-Yer ve zaman</a:t>
            </a:r>
          </a:p>
          <a:p>
            <a:pPr marL="0" lvl="0" indent="0">
              <a:buNone/>
            </a:pPr>
            <a:r>
              <a:rPr lang="tr-TR" sz="1800" dirty="0" smtClean="0">
                <a:solidFill>
                  <a:prstClr val="black"/>
                </a:solidFill>
              </a:rPr>
              <a:t>4-Politika</a:t>
            </a:r>
          </a:p>
          <a:p>
            <a:pPr marL="0" lvl="0" indent="0">
              <a:buNone/>
            </a:pPr>
            <a:endParaRPr lang="tr-TR" sz="1800" dirty="0">
              <a:solidFill>
                <a:prstClr val="black"/>
              </a:solidFill>
            </a:endParaRPr>
          </a:p>
          <a:p>
            <a:pPr marL="0" indent="0">
              <a:buNone/>
            </a:pPr>
            <a:endParaRPr lang="tr-TR" dirty="0"/>
          </a:p>
        </p:txBody>
      </p:sp>
      <p:pic>
        <p:nvPicPr>
          <p:cNvPr id="4" name="Resim 3"/>
          <p:cNvPicPr>
            <a:picLocks noChangeAspect="1"/>
          </p:cNvPicPr>
          <p:nvPr/>
        </p:nvPicPr>
        <p:blipFill>
          <a:blip r:embed="rId2"/>
          <a:stretch>
            <a:fillRect/>
          </a:stretch>
        </p:blipFill>
        <p:spPr>
          <a:xfrm>
            <a:off x="1156475" y="2397512"/>
            <a:ext cx="5753100" cy="3200400"/>
          </a:xfrm>
          <a:prstGeom prst="rect">
            <a:avLst/>
          </a:prstGeom>
        </p:spPr>
      </p:pic>
    </p:spTree>
    <p:extLst>
      <p:ext uri="{BB962C8B-B14F-4D97-AF65-F5344CB8AC3E}">
        <p14:creationId xmlns:p14="http://schemas.microsoft.com/office/powerpoint/2010/main" val="329037039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365125"/>
            <a:ext cx="10515600" cy="404309"/>
          </a:xfrm>
        </p:spPr>
        <p:txBody>
          <a:bodyPr/>
          <a:lstStyle/>
          <a:p>
            <a:r>
              <a:rPr lang="tr-TR" sz="1600" b="1" u="sng" dirty="0">
                <a:solidFill>
                  <a:srgbClr val="C00000"/>
                </a:solidFill>
                <a:latin typeface="Calibri" panose="020F0502020204030204"/>
              </a:rPr>
              <a:t>Rekreasyon ve turizm kavramı arasındaki benzerlikler</a:t>
            </a:r>
            <a:endParaRPr lang="tr-TR" dirty="0"/>
          </a:p>
        </p:txBody>
      </p:sp>
      <p:pic>
        <p:nvPicPr>
          <p:cNvPr id="4" name="İçerik Yer Tutucusu 3"/>
          <p:cNvPicPr>
            <a:picLocks noGrp="1" noChangeAspect="1"/>
          </p:cNvPicPr>
          <p:nvPr>
            <p:ph idx="1"/>
          </p:nvPr>
        </p:nvPicPr>
        <p:blipFill>
          <a:blip r:embed="rId2"/>
          <a:stretch>
            <a:fillRect/>
          </a:stretch>
        </p:blipFill>
        <p:spPr>
          <a:xfrm>
            <a:off x="735043" y="769434"/>
            <a:ext cx="7086615" cy="5407025"/>
          </a:xfrm>
          <a:prstGeom prst="rect">
            <a:avLst/>
          </a:prstGeom>
        </p:spPr>
      </p:pic>
    </p:spTree>
    <p:extLst>
      <p:ext uri="{BB962C8B-B14F-4D97-AF65-F5344CB8AC3E}">
        <p14:creationId xmlns:p14="http://schemas.microsoft.com/office/powerpoint/2010/main" val="65729200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365126"/>
            <a:ext cx="10515600" cy="359704"/>
          </a:xfrm>
        </p:spPr>
        <p:txBody>
          <a:bodyPr/>
          <a:lstStyle/>
          <a:p>
            <a:r>
              <a:rPr lang="tr-TR" sz="1600" b="1" u="sng" dirty="0">
                <a:solidFill>
                  <a:srgbClr val="C00000"/>
                </a:solidFill>
                <a:latin typeface="Calibri" panose="020F0502020204030204"/>
              </a:rPr>
              <a:t>Rekreasyon ve turizm kavramı arasındaki benzerlikler</a:t>
            </a:r>
            <a:endParaRPr lang="tr-TR" dirty="0"/>
          </a:p>
        </p:txBody>
      </p:sp>
      <p:pic>
        <p:nvPicPr>
          <p:cNvPr id="4" name="İçerik Yer Tutucusu 3"/>
          <p:cNvPicPr>
            <a:picLocks noGrp="1" noChangeAspect="1"/>
          </p:cNvPicPr>
          <p:nvPr>
            <p:ph idx="1"/>
          </p:nvPr>
        </p:nvPicPr>
        <p:blipFill>
          <a:blip r:embed="rId2"/>
          <a:stretch>
            <a:fillRect/>
          </a:stretch>
        </p:blipFill>
        <p:spPr>
          <a:xfrm>
            <a:off x="610529" y="724830"/>
            <a:ext cx="8763000" cy="2720897"/>
          </a:xfrm>
          <a:prstGeom prst="rect">
            <a:avLst/>
          </a:prstGeom>
        </p:spPr>
      </p:pic>
      <p:pic>
        <p:nvPicPr>
          <p:cNvPr id="5" name="Resim 4"/>
          <p:cNvPicPr>
            <a:picLocks noChangeAspect="1"/>
          </p:cNvPicPr>
          <p:nvPr/>
        </p:nvPicPr>
        <p:blipFill>
          <a:blip r:embed="rId3"/>
          <a:stretch>
            <a:fillRect/>
          </a:stretch>
        </p:blipFill>
        <p:spPr>
          <a:xfrm>
            <a:off x="610529" y="3445727"/>
            <a:ext cx="8562975" cy="1940312"/>
          </a:xfrm>
          <a:prstGeom prst="rect">
            <a:avLst/>
          </a:prstGeom>
        </p:spPr>
      </p:pic>
    </p:spTree>
    <p:extLst>
      <p:ext uri="{BB962C8B-B14F-4D97-AF65-F5344CB8AC3E}">
        <p14:creationId xmlns:p14="http://schemas.microsoft.com/office/powerpoint/2010/main" val="23032703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365126"/>
            <a:ext cx="10515600" cy="426612"/>
          </a:xfrm>
        </p:spPr>
        <p:txBody>
          <a:bodyPr>
            <a:normAutofit/>
          </a:bodyPr>
          <a:lstStyle/>
          <a:p>
            <a:r>
              <a:rPr lang="tr-TR" sz="2000" b="1" dirty="0">
                <a:solidFill>
                  <a:srgbClr val="FF0000"/>
                </a:solidFill>
              </a:rPr>
              <a:t>REKREASYON VE TURİZM İLİŞKİSİ</a:t>
            </a:r>
            <a:endParaRPr lang="tr-TR" dirty="0"/>
          </a:p>
        </p:txBody>
      </p:sp>
      <p:sp>
        <p:nvSpPr>
          <p:cNvPr id="3" name="İçerik Yer Tutucusu 2"/>
          <p:cNvSpPr>
            <a:spLocks noGrp="1"/>
          </p:cNvSpPr>
          <p:nvPr>
            <p:ph idx="1"/>
          </p:nvPr>
        </p:nvSpPr>
        <p:spPr>
          <a:xfrm>
            <a:off x="838200" y="880946"/>
            <a:ext cx="10515600" cy="5296017"/>
          </a:xfrm>
        </p:spPr>
        <p:txBody>
          <a:bodyPr/>
          <a:lstStyle/>
          <a:p>
            <a:pPr marL="0" indent="0" algn="ctr">
              <a:buNone/>
            </a:pPr>
            <a:r>
              <a:rPr lang="tr-TR" sz="2000" u="sng" dirty="0" smtClean="0">
                <a:solidFill>
                  <a:srgbClr val="C00000"/>
                </a:solidFill>
              </a:rPr>
              <a:t>Turizm ve rekreasyon faaliyetlerinin ayrılan yönleri</a:t>
            </a:r>
          </a:p>
          <a:p>
            <a:pPr marL="0" indent="0" algn="ctr">
              <a:buNone/>
            </a:pPr>
            <a:endParaRPr lang="tr-TR" dirty="0"/>
          </a:p>
        </p:txBody>
      </p:sp>
      <p:graphicFrame>
        <p:nvGraphicFramePr>
          <p:cNvPr id="4" name="Tablo 3"/>
          <p:cNvGraphicFramePr>
            <a:graphicFrameLocks noGrp="1"/>
          </p:cNvGraphicFramePr>
          <p:nvPr>
            <p:extLst>
              <p:ext uri="{D42A27DB-BD31-4B8C-83A1-F6EECF244321}">
                <p14:modId xmlns:p14="http://schemas.microsoft.com/office/powerpoint/2010/main" val="3239994170"/>
              </p:ext>
            </p:extLst>
          </p:nvPr>
        </p:nvGraphicFramePr>
        <p:xfrm>
          <a:off x="838200" y="1326994"/>
          <a:ext cx="10515600" cy="4528776"/>
        </p:xfrm>
        <a:graphic>
          <a:graphicData uri="http://schemas.openxmlformats.org/drawingml/2006/table">
            <a:tbl>
              <a:tblPr firstRow="1" bandRow="1">
                <a:tableStyleId>{5940675A-B579-460E-94D1-54222C63F5DA}</a:tableStyleId>
              </a:tblPr>
              <a:tblGrid>
                <a:gridCol w="5257800">
                  <a:extLst>
                    <a:ext uri="{9D8B030D-6E8A-4147-A177-3AD203B41FA5}">
                      <a16:colId xmlns:a16="http://schemas.microsoft.com/office/drawing/2014/main" val="3613159003"/>
                    </a:ext>
                  </a:extLst>
                </a:gridCol>
                <a:gridCol w="5257800">
                  <a:extLst>
                    <a:ext uri="{9D8B030D-6E8A-4147-A177-3AD203B41FA5}">
                      <a16:colId xmlns:a16="http://schemas.microsoft.com/office/drawing/2014/main" val="1594409000"/>
                    </a:ext>
                  </a:extLst>
                </a:gridCol>
              </a:tblGrid>
              <a:tr h="353016">
                <a:tc>
                  <a:txBody>
                    <a:bodyPr/>
                    <a:lstStyle/>
                    <a:p>
                      <a:r>
                        <a:rPr lang="tr-TR" sz="1700" dirty="0" smtClean="0"/>
                        <a:t>TURİZM</a:t>
                      </a:r>
                      <a:endParaRPr lang="tr-TR" sz="1700" dirty="0"/>
                    </a:p>
                  </a:txBody>
                  <a:tcPr/>
                </a:tc>
                <a:tc>
                  <a:txBody>
                    <a:bodyPr/>
                    <a:lstStyle/>
                    <a:p>
                      <a:r>
                        <a:rPr lang="tr-TR" sz="1700" dirty="0" smtClean="0"/>
                        <a:t>REKREASYON</a:t>
                      </a:r>
                      <a:endParaRPr lang="tr-TR" sz="1700" dirty="0"/>
                    </a:p>
                  </a:txBody>
                  <a:tcPr/>
                </a:tc>
                <a:extLst>
                  <a:ext uri="{0D108BD9-81ED-4DB2-BD59-A6C34878D82A}">
                    <a16:rowId xmlns:a16="http://schemas.microsoft.com/office/drawing/2014/main" val="1841326619"/>
                  </a:ext>
                </a:extLst>
              </a:tr>
              <a:tr h="353016">
                <a:tc>
                  <a:txBody>
                    <a:bodyPr/>
                    <a:lstStyle/>
                    <a:p>
                      <a:r>
                        <a:rPr lang="tr-TR" sz="1700" dirty="0" smtClean="0"/>
                        <a:t>Turizm amaçlı geziler kişilerin yaşam tarzları , tavır ve davranışlarında çok boyutlu değişiklikler yapar</a:t>
                      </a:r>
                      <a:endParaRPr lang="tr-TR" sz="1700" dirty="0"/>
                    </a:p>
                  </a:txBody>
                  <a:tcPr/>
                </a:tc>
                <a:tc>
                  <a:txBody>
                    <a:bodyPr/>
                    <a:lstStyle/>
                    <a:p>
                      <a:r>
                        <a:rPr lang="tr-TR" sz="1700" dirty="0" smtClean="0"/>
                        <a:t>Değişiklikler sınırlıdır</a:t>
                      </a:r>
                      <a:endParaRPr lang="tr-TR" sz="1700" dirty="0"/>
                    </a:p>
                  </a:txBody>
                  <a:tcPr/>
                </a:tc>
                <a:extLst>
                  <a:ext uri="{0D108BD9-81ED-4DB2-BD59-A6C34878D82A}">
                    <a16:rowId xmlns:a16="http://schemas.microsoft.com/office/drawing/2014/main" val="3308218795"/>
                  </a:ext>
                </a:extLst>
              </a:tr>
              <a:tr h="353016">
                <a:tc>
                  <a:txBody>
                    <a:bodyPr/>
                    <a:lstStyle/>
                    <a:p>
                      <a:r>
                        <a:rPr lang="tr-TR" sz="1700" dirty="0" smtClean="0"/>
                        <a:t>Turizm genel olarak insanın para ve zaman harcama açısından büyük bir satın alma olayıdır.  Yatırım gerektirir.</a:t>
                      </a:r>
                      <a:endParaRPr lang="tr-TR" sz="1700" dirty="0"/>
                    </a:p>
                  </a:txBody>
                  <a:tcPr/>
                </a:tc>
                <a:tc>
                  <a:txBody>
                    <a:bodyPr/>
                    <a:lstStyle/>
                    <a:p>
                      <a:r>
                        <a:rPr lang="tr-TR" sz="1700" dirty="0" smtClean="0"/>
                        <a:t>Dar kapsamda </a:t>
                      </a:r>
                      <a:r>
                        <a:rPr lang="tr-TR" sz="1700" dirty="0" err="1" smtClean="0"/>
                        <a:t>rekreaktif</a:t>
                      </a:r>
                      <a:r>
                        <a:rPr lang="tr-TR" sz="1700" dirty="0" smtClean="0"/>
                        <a:t> hizmetleri veya ürünleri kişinin olağan tüketim alışkanlıkları içinde yer alır.</a:t>
                      </a:r>
                      <a:endParaRPr lang="tr-TR" sz="1700" dirty="0"/>
                    </a:p>
                  </a:txBody>
                  <a:tcPr/>
                </a:tc>
                <a:extLst>
                  <a:ext uri="{0D108BD9-81ED-4DB2-BD59-A6C34878D82A}">
                    <a16:rowId xmlns:a16="http://schemas.microsoft.com/office/drawing/2014/main" val="1840520148"/>
                  </a:ext>
                </a:extLst>
              </a:tr>
              <a:tr h="353016">
                <a:tc>
                  <a:txBody>
                    <a:bodyPr/>
                    <a:lstStyle/>
                    <a:p>
                      <a:r>
                        <a:rPr lang="tr-TR" sz="1700" dirty="0" smtClean="0"/>
                        <a:t>Harcanan zaman süreksizlik arz eder ve tek kareliktir.</a:t>
                      </a:r>
                      <a:endParaRPr lang="tr-TR" sz="1700" dirty="0"/>
                    </a:p>
                  </a:txBody>
                  <a:tcPr/>
                </a:tc>
                <a:tc>
                  <a:txBody>
                    <a:bodyPr/>
                    <a:lstStyle/>
                    <a:p>
                      <a:r>
                        <a:rPr lang="tr-TR" sz="1700" dirty="0" smtClean="0"/>
                        <a:t>Eğlenceye ve dinlenmeye ayrılan zaman ise süreklilik ve düzenlilik</a:t>
                      </a:r>
                      <a:r>
                        <a:rPr lang="tr-TR" sz="1700" baseline="0" dirty="0" smtClean="0"/>
                        <a:t> söz konusudur.</a:t>
                      </a:r>
                      <a:endParaRPr lang="tr-TR" sz="1700" dirty="0"/>
                    </a:p>
                  </a:txBody>
                  <a:tcPr/>
                </a:tc>
                <a:extLst>
                  <a:ext uri="{0D108BD9-81ED-4DB2-BD59-A6C34878D82A}">
                    <a16:rowId xmlns:a16="http://schemas.microsoft.com/office/drawing/2014/main" val="1548908790"/>
                  </a:ext>
                </a:extLst>
              </a:tr>
              <a:tr h="353016">
                <a:tc>
                  <a:txBody>
                    <a:bodyPr/>
                    <a:lstStyle/>
                    <a:p>
                      <a:r>
                        <a:rPr lang="tr-TR" sz="1700" dirty="0" smtClean="0"/>
                        <a:t>Turizm tüketicinin onu elde edebilmesi için evinden ayrılmasını gerektirir. Turizm kişinin ayağına getirilemez.</a:t>
                      </a:r>
                      <a:endParaRPr lang="tr-TR" sz="1700" dirty="0"/>
                    </a:p>
                  </a:txBody>
                  <a:tcPr/>
                </a:tc>
                <a:tc>
                  <a:txBody>
                    <a:bodyPr/>
                    <a:lstStyle/>
                    <a:p>
                      <a:r>
                        <a:rPr lang="tr-TR" sz="1700" dirty="0" smtClean="0"/>
                        <a:t>Rekreasyon evde</a:t>
                      </a:r>
                      <a:r>
                        <a:rPr lang="tr-TR" sz="1700" baseline="0" dirty="0" smtClean="0"/>
                        <a:t> ve çevresinde yapılabilir. Evden ayrılma zorunluluğu yoktur.</a:t>
                      </a:r>
                      <a:endParaRPr lang="tr-TR" sz="1700" dirty="0"/>
                    </a:p>
                  </a:txBody>
                  <a:tcPr/>
                </a:tc>
                <a:extLst>
                  <a:ext uri="{0D108BD9-81ED-4DB2-BD59-A6C34878D82A}">
                    <a16:rowId xmlns:a16="http://schemas.microsoft.com/office/drawing/2014/main" val="3533218952"/>
                  </a:ext>
                </a:extLst>
              </a:tr>
              <a:tr h="353016">
                <a:tc>
                  <a:txBody>
                    <a:bodyPr/>
                    <a:lstStyle/>
                    <a:p>
                      <a:r>
                        <a:rPr lang="tr-TR" sz="1700" dirty="0" smtClean="0"/>
                        <a:t>Önemli bir ekonomik değer yaratır.</a:t>
                      </a:r>
                      <a:endParaRPr lang="tr-TR" sz="1700" dirty="0"/>
                    </a:p>
                  </a:txBody>
                  <a:tcPr/>
                </a:tc>
                <a:tc>
                  <a:txBody>
                    <a:bodyPr/>
                    <a:lstStyle/>
                    <a:p>
                      <a:r>
                        <a:rPr lang="tr-TR" sz="1700" dirty="0" smtClean="0"/>
                        <a:t>Rekreasyonda ön plana çıkan değerse öncelikle</a:t>
                      </a:r>
                      <a:r>
                        <a:rPr lang="tr-TR" sz="1700" baseline="0" dirty="0" smtClean="0"/>
                        <a:t> kişinin mutluluğudur.</a:t>
                      </a:r>
                      <a:endParaRPr lang="tr-TR" sz="1700" dirty="0"/>
                    </a:p>
                  </a:txBody>
                  <a:tcPr/>
                </a:tc>
                <a:extLst>
                  <a:ext uri="{0D108BD9-81ED-4DB2-BD59-A6C34878D82A}">
                    <a16:rowId xmlns:a16="http://schemas.microsoft.com/office/drawing/2014/main" val="853854023"/>
                  </a:ext>
                </a:extLst>
              </a:tr>
              <a:tr h="353016">
                <a:tc gridSpan="2">
                  <a:txBody>
                    <a:bodyPr/>
                    <a:lstStyle/>
                    <a:p>
                      <a:r>
                        <a:rPr lang="tr-TR" sz="1700" dirty="0" smtClean="0"/>
                        <a:t>Turizm ve rekreasyon aynı etkinlik çeşitleri ve alanları kullanabilmektedirler. Turizm ve dışarıda gerçekleştirilen rekreasyon etkinliklerine , olanakların tedarik edilmesi ve bunlara katılma talebinin olması temel özelliktir. Bu arz ve talebin ekonomik ve sosyal boyutları vardır. Böylece </a:t>
                      </a:r>
                      <a:r>
                        <a:rPr lang="tr-TR" sz="1700" dirty="0" err="1" smtClean="0"/>
                        <a:t>rekreasyonistlerle</a:t>
                      </a:r>
                      <a:r>
                        <a:rPr lang="tr-TR" sz="1700" dirty="0" smtClean="0"/>
                        <a:t> , turistler aynı faaliyetleri yapan insanlar olarak görülebilmektedirler.</a:t>
                      </a:r>
                      <a:endParaRPr lang="tr-TR" sz="1700" dirty="0"/>
                    </a:p>
                  </a:txBody>
                  <a:tcPr/>
                </a:tc>
                <a:tc hMerge="1">
                  <a:txBody>
                    <a:bodyPr/>
                    <a:lstStyle/>
                    <a:p>
                      <a:endParaRPr lang="tr-TR" dirty="0"/>
                    </a:p>
                  </a:txBody>
                  <a:tcPr/>
                </a:tc>
                <a:extLst>
                  <a:ext uri="{0D108BD9-81ED-4DB2-BD59-A6C34878D82A}">
                    <a16:rowId xmlns:a16="http://schemas.microsoft.com/office/drawing/2014/main" val="1556525169"/>
                  </a:ext>
                </a:extLst>
              </a:tr>
            </a:tbl>
          </a:graphicData>
        </a:graphic>
      </p:graphicFrame>
    </p:spTree>
    <p:extLst>
      <p:ext uri="{BB962C8B-B14F-4D97-AF65-F5344CB8AC3E}">
        <p14:creationId xmlns:p14="http://schemas.microsoft.com/office/powerpoint/2010/main" val="197266277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579862"/>
            <a:ext cx="10515600" cy="5910147"/>
          </a:xfrm>
        </p:spPr>
        <p:txBody>
          <a:bodyPr/>
          <a:lstStyle/>
          <a:p>
            <a:pPr marL="0" indent="0">
              <a:buNone/>
            </a:pPr>
            <a:r>
              <a:rPr lang="tr-TR" dirty="0" smtClean="0">
                <a:solidFill>
                  <a:srgbClr val="C00000"/>
                </a:solidFill>
              </a:rPr>
              <a:t>Rekreasyon ve turizm kavramı arasındaki farklılıklar</a:t>
            </a:r>
          </a:p>
          <a:p>
            <a:pPr marL="0" indent="0">
              <a:buNone/>
            </a:pPr>
            <a:endParaRPr lang="tr-TR" dirty="0">
              <a:solidFill>
                <a:srgbClr val="C00000"/>
              </a:solidFill>
            </a:endParaRPr>
          </a:p>
        </p:txBody>
      </p:sp>
      <p:pic>
        <p:nvPicPr>
          <p:cNvPr id="4" name="Resim 3"/>
          <p:cNvPicPr>
            <a:picLocks noChangeAspect="1"/>
          </p:cNvPicPr>
          <p:nvPr/>
        </p:nvPicPr>
        <p:blipFill>
          <a:blip r:embed="rId2"/>
          <a:stretch>
            <a:fillRect/>
          </a:stretch>
        </p:blipFill>
        <p:spPr>
          <a:xfrm>
            <a:off x="838200" y="968063"/>
            <a:ext cx="8930268" cy="5276620"/>
          </a:xfrm>
          <a:prstGeom prst="rect">
            <a:avLst/>
          </a:prstGeom>
        </p:spPr>
      </p:pic>
    </p:spTree>
    <p:extLst>
      <p:ext uri="{BB962C8B-B14F-4D97-AF65-F5344CB8AC3E}">
        <p14:creationId xmlns:p14="http://schemas.microsoft.com/office/powerpoint/2010/main" val="2663931189"/>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149</TotalTime>
  <Words>381</Words>
  <Application>Microsoft Office PowerPoint</Application>
  <PresentationFormat>Geniş ekran</PresentationFormat>
  <Paragraphs>71</Paragraphs>
  <Slides>12</Slides>
  <Notes>0</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12</vt:i4>
      </vt:variant>
    </vt:vector>
  </HeadingPairs>
  <TitlesOfParts>
    <vt:vector size="18" baseType="lpstr">
      <vt:lpstr>Arial</vt:lpstr>
      <vt:lpstr>Calibri</vt:lpstr>
      <vt:lpstr>Calibri Light</vt:lpstr>
      <vt:lpstr>Google Sans</vt:lpstr>
      <vt:lpstr>Open Sans</vt:lpstr>
      <vt:lpstr>Office Teması</vt:lpstr>
      <vt:lpstr>PowerPoint Sunusu</vt:lpstr>
      <vt:lpstr>REKREASYON VE TURİZM İLİŞKİSİ</vt:lpstr>
      <vt:lpstr>REKREASYON VE TURİZM İLİŞKİSİ</vt:lpstr>
      <vt:lpstr>REKREASYON VE TURİZM İLİŞKİSİ</vt:lpstr>
      <vt:lpstr>  Rekreasyon ve turizm kavramı arasındaki benzerlikler </vt:lpstr>
      <vt:lpstr>Rekreasyon ve turizm kavramı arasındaki benzerlikler</vt:lpstr>
      <vt:lpstr>Rekreasyon ve turizm kavramı arasındaki benzerlikler</vt:lpstr>
      <vt:lpstr>REKREASYON VE TURİZM İLİŞKİSİ</vt:lpstr>
      <vt:lpstr>PowerPoint Sunusu</vt:lpstr>
      <vt:lpstr>TURİZM VE REKREASYON FAALİYETLERİNE TALEBİN ARTIŞ NEDENLERİ</vt:lpstr>
      <vt:lpstr>TURİZM VE REKREASYON FAALİYETLERİNE TALEBİN ARTIŞ NEDENLERİ</vt:lpstr>
      <vt:lpstr>TURİZM VE REKREASYON FAALİYETLERİNE TALEBİN ARTIŞ NEDENLERİ</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seyitAliçelik</dc:creator>
  <cp:lastModifiedBy>seyitAliçelik</cp:lastModifiedBy>
  <cp:revision>20</cp:revision>
  <dcterms:created xsi:type="dcterms:W3CDTF">2024-02-28T12:48:09Z</dcterms:created>
  <dcterms:modified xsi:type="dcterms:W3CDTF">2024-03-01T11:24:59Z</dcterms:modified>
</cp:coreProperties>
</file>